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 id="330" r:id="rId18"/>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3"/>
    <p:restoredTop sz="94788"/>
  </p:normalViewPr>
  <p:slideViewPr>
    <p:cSldViewPr snapToGrid="0" snapToObjects="1">
      <p:cViewPr>
        <p:scale>
          <a:sx n="111" d="100"/>
          <a:sy n="111" d="100"/>
        </p:scale>
        <p:origin x="1152" y="-1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4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C822CE-7E3D-1842-B6E8-C348640101C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7502EB-8CC2-C842-A8F3-89421076AF2C}"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6FFA4B-6CDF-F049-836B-2C5123C01CF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DCF151-F20B-C242-B373-EB9D1122E34E}"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49F1D2-0AD0-5A40-BD62-C256E001D34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DF5178-5628-EB40-840D-82D528AC7565}"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88CF74-9469-F54B-9E36-A06A081A75C9}"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CCD17F-EDA2-3440-9774-31C8DE5FC0D4}"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5F56-62EB-E54C-AFC5-62480D0917C5}"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07C10-BE39-8949-8AC4-0AA33760B8E9}"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B160E9-9B45-A94D-B96D-791FF8BE92CB}"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C0A95F3-06C7-424B-B257-7B049BA3E750}"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hyperlink" Target="mailto:lgm8@le.ac.uk"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2.wdp"/><Relationship Id="rId5" Type="http://schemas.openxmlformats.org/officeDocument/2006/relationships/image" Target="../media/image26.tiff"/><Relationship Id="rId6" Type="http://schemas.openxmlformats.org/officeDocument/2006/relationships/image" Target="../media/image27.jpeg"/><Relationship Id="rId7"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smtClean="0">
                <a:solidFill>
                  <a:srgbClr val="073A6C"/>
                </a:solidFill>
                <a:latin typeface="LucidaGrande-Bold" charset="0"/>
              </a:rPr>
              <a:t>Tutorial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a:t>
            </a:r>
            <a:r>
              <a:rPr lang="en-GB" sz="900" dirty="0" smtClean="0">
                <a:solidFill>
                  <a:srgbClr val="000000"/>
                </a:solidFill>
                <a:latin typeface="Helvetica" charset="0"/>
              </a:rPr>
              <a:t>ritten by:</a:t>
            </a:r>
            <a:r>
              <a:rPr lang="en-GB" sz="900" dirty="0">
                <a:solidFill>
                  <a:srgbClr val="000000"/>
                </a:solidFill>
                <a:latin typeface="Helvetica" charset="0"/>
              </a:rPr>
              <a:t> </a:t>
            </a:r>
            <a:r>
              <a:rPr lang="en-GB" sz="900" dirty="0" smtClean="0">
                <a:solidFill>
                  <a:srgbClr val="000000"/>
                </a:solidFill>
                <a:latin typeface="Helvetica" charset="0"/>
              </a:rPr>
              <a:t> </a:t>
            </a:r>
            <a:r>
              <a:rPr lang="en-GB" sz="900" b="1" dirty="0" smtClean="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endParaRPr lang="en-GB" sz="900" dirty="0" smtClean="0">
              <a:solidFill>
                <a:srgbClr val="000000"/>
              </a:solidFill>
              <a:latin typeface="Helvetica" charset="0"/>
            </a:endParaRPr>
          </a:p>
          <a:p>
            <a:pPr algn="r"/>
            <a:r>
              <a:rPr lang="en-GB" sz="900" dirty="0" smtClean="0">
                <a:solidFill>
                  <a:srgbClr val="000000"/>
                </a:solidFill>
                <a:latin typeface="Helvetica" charset="0"/>
              </a:rPr>
              <a:t>t: +44 (0) 116 229 7074 </a:t>
            </a:r>
          </a:p>
          <a:p>
            <a:pPr algn="r"/>
            <a:r>
              <a:rPr lang="en-GB" sz="900" dirty="0" smtClean="0">
                <a:solidFill>
                  <a:srgbClr val="000000"/>
                </a:solidFill>
                <a:latin typeface="Helvetica" charset="0"/>
              </a:rPr>
              <a:t>e</a:t>
            </a:r>
            <a:r>
              <a:rPr lang="en-GB" sz="900" dirty="0">
                <a:solidFill>
                  <a:srgbClr val="000000"/>
                </a:solidFill>
                <a:latin typeface="Helvetica" charset="0"/>
              </a:rPr>
              <a:t>: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a:t>
              </a:r>
              <a:r>
                <a:rPr lang="en-GB" sz="1200" b="1" dirty="0" smtClean="0">
                  <a:latin typeface="Lucida Grande" charset="0"/>
                  <a:ea typeface="Lucida Grande" charset="0"/>
                  <a:cs typeface="Lucida Grande" charset="0"/>
                </a:rPr>
                <a:t>peaks manually. </a:t>
              </a:r>
              <a:endParaRPr lang="en-GB" sz="1200" b="1"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Locate </a:t>
              </a:r>
              <a:r>
                <a:rPr lang="en-GB" sz="1200" dirty="0">
                  <a:latin typeface="Lucida Grande" charset="0"/>
                  <a:ea typeface="Lucida Grande" charset="0"/>
                  <a:cs typeface="Lucida Grande" charset="0"/>
                </a:rPr>
                <a:t>a single </a:t>
              </a:r>
              <a:r>
                <a:rPr lang="en-GB" sz="1200" dirty="0" smtClean="0">
                  <a:latin typeface="Lucida Grande" charset="0"/>
                  <a:ea typeface="Lucida Grande" charset="0"/>
                  <a:cs typeface="Lucida Grande" charset="0"/>
                </a:rPr>
                <a:t>peak </a:t>
              </a:r>
              <a:r>
                <a:rPr lang="en-GB" sz="1200" dirty="0">
                  <a:latin typeface="Lucida Grande" charset="0"/>
                  <a:ea typeface="Lucida Grande" charset="0"/>
                  <a:cs typeface="Lucida Grande" charset="0"/>
                </a:rPr>
                <a:t>and zoom in using the middle mouse wheel, until it’s in the middle of the display</a:t>
              </a:r>
              <a:r>
                <a:rPr lang="en-GB" sz="1200" dirty="0" smtClean="0">
                  <a:latin typeface="Lucida Grande" charset="0"/>
                  <a:ea typeface="Lucida Grande" charset="0"/>
                  <a:cs typeface="Lucida Grande" charset="0"/>
                </a:rPr>
                <a:t>. Hold down the left mouse button and drag to pan the spectrum.</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a:t>
              </a:r>
              <a:r>
                <a:rPr lang="en-GB" sz="1200" dirty="0" smtClean="0">
                  <a:latin typeface="Lucida Grande" charset="0"/>
                  <a:ea typeface="Lucida Grande" charset="0"/>
                  <a:cs typeface="Lucida Grande" charset="0"/>
                </a:rPr>
                <a:t>on a row, e.g. </a:t>
              </a:r>
              <a:r>
                <a:rPr lang="en-GB" sz="1200" b="1" dirty="0" smtClean="0">
                  <a:latin typeface="Lucida Grande" charset="0"/>
                  <a:ea typeface="Lucida Grande" charset="0"/>
                  <a:cs typeface="Lucida Grande" charset="0"/>
                </a:rPr>
                <a:t># 10 | </a:t>
              </a:r>
              <a:r>
                <a:rPr lang="en-GB" sz="1200" b="1" dirty="0">
                  <a:latin typeface="Lucida Grande" charset="0"/>
                  <a:ea typeface="Lucida Grande" charset="0"/>
                  <a:cs typeface="Lucida Grande" charset="0"/>
                </a:rPr>
                <a:t>A.62.ILE</a:t>
              </a:r>
              <a:r>
                <a:rPr lang="en-GB" sz="1200" dirty="0">
                  <a:latin typeface="Lucida Grande" charset="0"/>
                  <a:ea typeface="Lucida Grande" charset="0"/>
                  <a:cs typeface="Lucida Grande" charset="0"/>
                </a:rPr>
                <a:t>. The spectrum display will </a:t>
              </a:r>
              <a:r>
                <a:rPr lang="en-GB" sz="1200" dirty="0" smtClean="0">
                  <a:latin typeface="Lucida Grande" charset="0"/>
                  <a:ea typeface="Lucida Grande" charset="0"/>
                  <a:cs typeface="Lucida Grande" charset="0"/>
                </a:rPr>
                <a:t>navigate to </a:t>
              </a:r>
              <a:r>
                <a:rPr lang="en-GB" sz="1200" dirty="0">
                  <a:latin typeface="Lucida Grande" charset="0"/>
                  <a:ea typeface="Lucida Grande" charset="0"/>
                  <a:cs typeface="Lucida Grande" charset="0"/>
                </a:rPr>
                <a:t>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a:t>
              </a:r>
              <a:r>
                <a:rPr lang="en-GB" sz="1200" dirty="0" smtClean="0">
                  <a:latin typeface="Lucida Grande" charset="0"/>
                  <a:ea typeface="Lucida Grande" charset="0"/>
                  <a:cs typeface="Lucida Grande" charset="0"/>
                </a:rPr>
                <a:t>on top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selected peak [X]:</a:t>
              </a:r>
              <a:r>
                <a:rPr lang="en-GB" sz="1200" dirty="0">
                  <a:latin typeface="Lucida Grande" charset="0"/>
                  <a:ea typeface="Lucida Grande" charset="0"/>
                  <a:cs typeface="Lucida Grande" charset="0"/>
                </a:rPr>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hold </a:t>
              </a:r>
              <a:r>
                <a:rPr lang="en-GB" sz="1200" dirty="0">
                  <a:latin typeface="Lucida Grande" charset="0"/>
                  <a:ea typeface="Lucida Grande" charset="0"/>
                  <a:cs typeface="Lucida Grande" charset="0"/>
                </a:rPr>
                <a:t>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a:t>
              </a:r>
              <a:r>
                <a:rPr lang="en-GB" sz="1200" dirty="0" smtClean="0">
                  <a:latin typeface="Lucida Grande" charset="0"/>
                  <a:ea typeface="Lucida Grande" charset="0"/>
                  <a:cs typeface="Lucida Grande" charset="0"/>
                </a:rPr>
                <a:t>peak will </a:t>
              </a:r>
              <a:r>
                <a:rPr lang="en-GB" sz="1200" dirty="0">
                  <a:latin typeface="Lucida Grande" charset="0"/>
                  <a:ea typeface="Lucida Grande" charset="0"/>
                  <a:cs typeface="Lucida Grande" charset="0"/>
                </a:rPr>
                <a:t>start to move, when you are in the correct position, release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mouse button. </a:t>
              </a:r>
              <a:endParaRPr lang="en-GB" sz="1200" dirty="0" smtClean="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Use the shortcut “SE” to centre the peak to its extremum.</a:t>
              </a:r>
              <a:endParaRPr lang="en-GB" sz="1200" dirty="0">
                <a:latin typeface="Lucida Grande" charset="0"/>
                <a:ea typeface="Lucida Grande" charset="0"/>
                <a:cs typeface="Lucida Grande" charset="0"/>
              </a:endParaRP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smtClean="0">
                <a:latin typeface="Lucida Grande" charset="0"/>
                <a:ea typeface="Lucida Grande" charset="0"/>
                <a:cs typeface="Lucida Grande" charset="0"/>
              </a:rPr>
              <a:t>hold middle mouse and </a:t>
            </a:r>
            <a:r>
              <a:rPr lang="en-GB" sz="1200" b="1" dirty="0">
                <a:latin typeface="Lucida Grande" charset="0"/>
                <a:ea typeface="Lucida Grande" charset="0"/>
                <a:cs typeface="Lucida Grande" charset="0"/>
              </a:rPr>
              <a:t>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smtClean="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This peak list was copied from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endParaRPr lang="en-US" sz="1200" dirty="0">
              <a:latin typeface="Lucida Grande" charset="0"/>
              <a:ea typeface="Lucida Grande" charset="0"/>
              <a:cs typeface="Lucida Grande"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smtClean="0"/>
              <a:t>Double click </a:t>
            </a:r>
            <a:r>
              <a:rPr lang="en-GB" sz="1600" b="1" dirty="0" smtClean="0">
                <a:latin typeface="Lucida Grande" charset="0"/>
                <a:ea typeface="Lucida Grande" charset="0"/>
                <a:cs typeface="Lucida Grande" charset="0"/>
              </a:rPr>
              <a:t>#10</a:t>
            </a:r>
            <a:endParaRPr lang="en-GB" sz="16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Map </a:t>
            </a:r>
            <a:r>
              <a:rPr lang="en-GB" sz="1200" b="1" dirty="0">
                <a:latin typeface="Lucida Grande" charset="0"/>
                <a:ea typeface="Lucida Grande" charset="0"/>
                <a:cs typeface="Lucida Grande" charset="0"/>
              </a:rPr>
              <a:t>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smtClean="0">
                <a:latin typeface="Lucida Grande" charset="0"/>
                <a:ea typeface="Lucida Grande" charset="0"/>
                <a:cs typeface="Lucida Grande" charset="0"/>
              </a:rPr>
              <a:t>toggle on and off </a:t>
            </a:r>
            <a:r>
              <a:rPr lang="en-GB" sz="1200" dirty="0">
                <a:latin typeface="Lucida Grande" charset="0"/>
                <a:ea typeface="Lucida Grande" charset="0"/>
                <a:cs typeface="Lucida Grande" charset="0"/>
              </a:rPr>
              <a:t>manually the spectra on the </a:t>
            </a:r>
            <a:r>
              <a:rPr lang="en-GB" sz="1200" dirty="0" smtClean="0">
                <a:latin typeface="Lucida Grande" charset="0"/>
                <a:ea typeface="Lucida Grande" charset="0"/>
                <a:cs typeface="Lucida Grande" charset="0"/>
              </a:rPr>
              <a:t>toolbar to see any differences </a:t>
            </a:r>
            <a:r>
              <a:rPr lang="en-GB" sz="1200" dirty="0">
                <a:latin typeface="Lucida Grande" charset="0"/>
                <a:ea typeface="Lucida Grande" charset="0"/>
                <a:cs typeface="Lucida Grande" charset="0"/>
              </a:rPr>
              <a:t>in the peak positions across the different spectra. </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smtClean="0">
                <a:latin typeface="Lucida Grande" charset="0"/>
                <a:ea typeface="Lucida Grande" charset="0"/>
                <a:cs typeface="Lucida Grande" charset="0"/>
              </a:rPr>
              <a:t> “Tab-Tab” (press twice ⇥⇥) </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Tab-x” : Reverts displayed spectra</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931759"/>
            <a:ext cx="6435294" cy="2631490"/>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Repeat points 3D </a:t>
            </a:r>
            <a:r>
              <a:rPr lang="en-GB" sz="1400" b="1" dirty="0" smtClean="0">
                <a:latin typeface="Lucida Grande" charset="0"/>
                <a:ea typeface="Lucida Grande" charset="0"/>
                <a:cs typeface="Lucida Grande" charset="0"/>
              </a:rPr>
              <a:t>and 3E </a:t>
            </a:r>
            <a:r>
              <a:rPr lang="en-GB" sz="1400" b="1" dirty="0">
                <a:latin typeface="Lucida Grande" charset="0"/>
                <a:ea typeface="Lucida Grande" charset="0"/>
                <a:cs typeface="Lucida Grande" charset="0"/>
              </a:rPr>
              <a:t>for all other </a:t>
            </a:r>
            <a:r>
              <a:rPr lang="en-GB" sz="1400" b="1" dirty="0" smtClean="0">
                <a:latin typeface="Lucida Grande" charset="0"/>
                <a:ea typeface="Lucida Grande" charset="0"/>
                <a:cs typeface="Lucida Grande" charset="0"/>
              </a:rPr>
              <a:t>peaks </a:t>
            </a:r>
            <a:r>
              <a:rPr lang="en-GB" sz="1400" b="1" dirty="0">
                <a:latin typeface="Lucida Grande" charset="0"/>
                <a:ea typeface="Lucida Grande" charset="0"/>
                <a:cs typeface="Lucida Grande" charset="0"/>
              </a:rPr>
              <a:t>in the project. </a:t>
            </a:r>
            <a:r>
              <a:rPr lang="en-GB" sz="1400" dirty="0">
                <a:latin typeface="Lucida Grande" charset="0"/>
                <a:ea typeface="Lucida Grande" charset="0"/>
                <a:cs typeface="Lucida Grande" charset="0"/>
              </a:rPr>
              <a:t>In short:</a:t>
            </a:r>
          </a:p>
          <a:p>
            <a:pPr marL="171454" indent="-171454" algn="just">
              <a:lnSpc>
                <a:spcPct val="150000"/>
              </a:lnSpc>
              <a:buFont typeface="Arial" charset="0"/>
              <a:buChar char="•"/>
            </a:pPr>
            <a:r>
              <a:rPr lang="en-GB" sz="1400" dirty="0">
                <a:latin typeface="Lucida Grande" charset="0"/>
                <a:ea typeface="Lucida Grande" charset="0"/>
                <a:cs typeface="Lucida Grande" charset="0"/>
              </a:rPr>
              <a:t>Double click on a peak table </a:t>
            </a:r>
            <a:r>
              <a:rPr lang="en-GB" sz="1400" dirty="0" smtClean="0">
                <a:latin typeface="Lucida Grande" charset="0"/>
                <a:ea typeface="Lucida Grande" charset="0"/>
                <a:cs typeface="Lucida Grande" charset="0"/>
              </a:rPr>
              <a:t>row</a:t>
            </a:r>
          </a:p>
          <a:p>
            <a:pPr marL="171454" indent="-171454" algn="just">
              <a:lnSpc>
                <a:spcPct val="150000"/>
              </a:lnSpc>
              <a:buFont typeface="Arial" charset="0"/>
              <a:buChar char="•"/>
            </a:pPr>
            <a:r>
              <a:rPr lang="en-GB" sz="1400" dirty="0">
                <a:latin typeface="Lucida Grande" charset="0"/>
                <a:ea typeface="Lucida Grande" charset="0"/>
                <a:cs typeface="Lucida Grande" charset="0"/>
              </a:rPr>
              <a:t>View the peak perturbation across the different spectra </a:t>
            </a:r>
            <a:r>
              <a:rPr lang="en-GB" sz="1400" dirty="0" smtClean="0">
                <a:latin typeface="Lucida Grande" charset="0"/>
                <a:ea typeface="Lucida Grande" charset="0"/>
                <a:cs typeface="Lucida Grande" charset="0"/>
              </a:rPr>
              <a:t>toggling </a:t>
            </a:r>
            <a:r>
              <a:rPr lang="en-GB" sz="1400" dirty="0">
                <a:latin typeface="Lucida Grande" charset="0"/>
                <a:ea typeface="Lucida Grande" charset="0"/>
                <a:cs typeface="Lucida Grande" charset="0"/>
              </a:rPr>
              <a:t>on/off </a:t>
            </a:r>
            <a:r>
              <a:rPr lang="en-GB" sz="1400" dirty="0" smtClean="0">
                <a:latin typeface="Lucida Grande" charset="0"/>
                <a:ea typeface="Lucida Grande" charset="0"/>
                <a:cs typeface="Lucida Grande" charset="0"/>
              </a:rPr>
              <a:t>the </a:t>
            </a:r>
            <a:r>
              <a:rPr lang="en-GB" sz="1400" dirty="0">
                <a:latin typeface="Lucida Grande" charset="0"/>
                <a:ea typeface="Lucida Grande" charset="0"/>
                <a:cs typeface="Lucida Grande" charset="0"/>
              </a:rPr>
              <a:t>spectra on the </a:t>
            </a:r>
            <a:r>
              <a:rPr lang="en-GB" sz="1400" dirty="0" smtClean="0">
                <a:latin typeface="Lucida Grande" charset="0"/>
                <a:ea typeface="Lucida Grande" charset="0"/>
                <a:cs typeface="Lucida Grande" charset="0"/>
              </a:rPr>
              <a:t>toolbar</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r>
              <a:rPr lang="en-GB" sz="1400" dirty="0">
                <a:latin typeface="Lucida Grande" charset="0"/>
                <a:ea typeface="Lucida Grande" charset="0"/>
                <a:cs typeface="Lucida Grande" charset="0"/>
              </a:rPr>
              <a:t>Move the </a:t>
            </a:r>
            <a:r>
              <a:rPr lang="en-GB" sz="1400" dirty="0" smtClean="0">
                <a:latin typeface="Lucida Grande" charset="0"/>
                <a:ea typeface="Lucida Grande" charset="0"/>
                <a:cs typeface="Lucida Grande" charset="0"/>
              </a:rPr>
              <a:t>Tstar-2:00eq peak (you can move multiple peaks at the same time and use the shortcut “SE” on all selected peaks)</a:t>
            </a:r>
          </a:p>
          <a:p>
            <a:pPr marL="171454" indent="-171454" algn="just">
              <a:lnSpc>
                <a:spcPct val="150000"/>
              </a:lnSpc>
              <a:buFont typeface="Arial" charset="0"/>
              <a:buChar char="•"/>
            </a:pPr>
            <a:r>
              <a:rPr lang="en-GB" sz="1400" dirty="0" smtClean="0">
                <a:latin typeface="Lucida Grande" charset="0"/>
                <a:ea typeface="Lucida Grande" charset="0"/>
                <a:cs typeface="Lucida Grande" charset="0"/>
              </a:rPr>
              <a:t>Save the project frequently  </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endParaRPr lang="en-GB" sz="1200" b="1" dirty="0" smtClean="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a:t>
            </a:r>
            <a:r>
              <a:rPr lang="en-GB" sz="1000" dirty="0" smtClean="0">
                <a:latin typeface="Lucida Grande" charset="0"/>
                <a:ea typeface="Lucida Grande" charset="0"/>
                <a:cs typeface="Lucida Grande" charset="0"/>
              </a:rPr>
              <a:t>the order how spectra are displayed: </a:t>
            </a:r>
            <a:r>
              <a:rPr lang="en-GB" sz="1000" dirty="0">
                <a:latin typeface="Lucida Grande" charset="0"/>
                <a:ea typeface="Lucida Grande" charset="0"/>
                <a:cs typeface="Lucida Grande" charset="0"/>
              </a:rPr>
              <a:t>Middle mouse on the toolbar button and drag and drop </a:t>
            </a:r>
            <a:r>
              <a:rPr lang="en-GB" sz="1000" dirty="0" smtClean="0">
                <a:latin typeface="Lucida Grande" charset="0"/>
                <a:ea typeface="Lucida Grande" charset="0"/>
                <a:cs typeface="Lucida Grande" charset="0"/>
              </a:rPr>
              <a:t>the button to a </a:t>
            </a:r>
            <a:r>
              <a:rPr lang="en-GB" sz="1000" dirty="0">
                <a:latin typeface="Lucida Grande" charset="0"/>
                <a:ea typeface="Lucida Grande" charset="0"/>
                <a:cs typeface="Lucida Grande" charset="0"/>
              </a:rPr>
              <a:t>new </a:t>
            </a:r>
            <a:r>
              <a:rPr lang="en-GB" sz="1000" dirty="0" smtClean="0">
                <a:latin typeface="Lucida Grande" charset="0"/>
                <a:ea typeface="Lucida Grande" charset="0"/>
                <a:cs typeface="Lucida Grande" charset="0"/>
              </a:rPr>
              <a:t>positon in the toolbar  </a:t>
            </a:r>
            <a:endParaRPr lang="en-GB" sz="10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775122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a:t>
            </a:r>
            <a:r>
              <a:rPr lang="en-GB" sz="1200" b="1" dirty="0" smtClean="0">
                <a:latin typeface="Lucida Grande" charset="0"/>
                <a:ea typeface="Lucida Grande" charset="0"/>
                <a:cs typeface="Lucida Grande" charset="0"/>
              </a:rPr>
              <a:t>module, shortcut </a:t>
            </a:r>
            <a:r>
              <a:rPr lang="en-GB" sz="1200" b="1" dirty="0">
                <a:latin typeface="Lucida Grande" charset="0"/>
                <a:ea typeface="Lucida Grande" charset="0"/>
                <a:cs typeface="Lucida Grande" charset="0"/>
              </a:rPr>
              <a:t>“CM</a:t>
            </a:r>
            <a:r>
              <a:rPr lang="en-GB" sz="1200" b="1" dirty="0" smtClean="0">
                <a:latin typeface="Lucida Grande" charset="0"/>
                <a:ea typeface="Lucida Grande" charset="0"/>
                <a:cs typeface="Lucida Grande" charset="0"/>
              </a:rPr>
              <a:t>”.</a:t>
            </a:r>
            <a:endParaRPr lang="en-GB" sz="1200" b="1"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a:t>
            </a:r>
            <a:r>
              <a:rPr lang="en-GB" sz="1200" dirty="0">
                <a:latin typeface="Lucida Grande" charset="0"/>
                <a:ea typeface="Lucida Grande" charset="0"/>
                <a:cs typeface="Lucida Grande" charset="0"/>
              </a:rPr>
              <a:t>menu -&gt; </a:t>
            </a:r>
            <a:r>
              <a:rPr lang="en-GB" sz="1200" i="1" dirty="0" smtClean="0">
                <a:latin typeface="Lucida Grande" charset="0"/>
                <a:ea typeface="Lucida Grande" charset="0"/>
                <a:cs typeface="Lucida Grande" charset="0"/>
              </a:rPr>
              <a:t>View</a:t>
            </a:r>
            <a:r>
              <a:rPr lang="en-GB" sz="1200" dirty="0" smtClean="0">
                <a:latin typeface="Lucida Grande" charset="0"/>
                <a:ea typeface="Lucida Grande" charset="0"/>
                <a:cs typeface="Lucida Grande" charset="0"/>
              </a:rPr>
              <a:t> -&gt;</a:t>
            </a:r>
            <a:r>
              <a:rPr lang="en-GB" sz="1200" i="1" dirty="0" smtClean="0">
                <a:latin typeface="Lucida Grande" charset="0"/>
                <a:ea typeface="Lucida Grande" charset="0"/>
                <a:cs typeface="Lucida Grande" charset="0"/>
              </a:rPr>
              <a:t>Chemical Shift Mapping </a:t>
            </a:r>
            <a:r>
              <a:rPr lang="en-GB" sz="1200" dirty="0" smtClean="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1049193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a:t>
            </a:r>
            <a:r>
              <a:rPr lang="en-GB" sz="1200" b="1" dirty="0" smtClean="0">
                <a:latin typeface="Lucida Grande" charset="0"/>
                <a:ea typeface="Lucida Grande" charset="0"/>
                <a:cs typeface="Lucida Grande" charset="0"/>
              </a:rPr>
              <a:t>values.</a:t>
            </a:r>
            <a:endParaRPr lang="en-GB" sz="1200" b="1"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a:t>
            </a:r>
            <a:r>
              <a:rPr lang="en-GB" sz="1200" dirty="0" smtClean="0">
                <a:latin typeface="Lucida Grande" charset="0"/>
                <a:ea typeface="Lucida Grande" charset="0"/>
                <a:cs typeface="Lucida Grande" charset="0"/>
              </a:rPr>
              <a:t>Select </a:t>
            </a:r>
            <a:r>
              <a:rPr lang="en-GB" sz="1200" i="1" dirty="0" smtClean="0">
                <a:latin typeface="Lucida Grande" charset="0"/>
                <a:ea typeface="Lucida Grande" charset="0"/>
                <a:cs typeface="Lucida Grande" charset="0"/>
              </a:rPr>
              <a:t>Atoms</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a:t>
            </a:r>
            <a:r>
              <a:rPr lang="en-GB" sz="1200" dirty="0" smtClean="0">
                <a:latin typeface="Lucida Grande" charset="0"/>
                <a:ea typeface="Lucida Grande" charset="0"/>
                <a:cs typeface="Lucida Grande" charset="0"/>
              </a:rPr>
              <a:t>Full </a:t>
            </a:r>
            <a:r>
              <a:rPr lang="en-GB" sz="1200" dirty="0">
                <a:latin typeface="Lucida Grande" charset="0"/>
                <a:ea typeface="Lucida Grande" charset="0"/>
                <a:cs typeface="Lucida Grande" charset="0"/>
              </a:rPr>
              <a:t>path </a:t>
            </a:r>
            <a:r>
              <a:rPr lang="en-GB" sz="1200" dirty="0" err="1" smtClean="0">
                <a:latin typeface="Lucida Grande" charset="0"/>
                <a:ea typeface="Lucida Grande" charset="0"/>
                <a:cs typeface="Lucida Grande" charset="0"/>
              </a:rPr>
              <a:t>tStar.ccpn</a:t>
            </a:r>
            <a:r>
              <a:rPr lang="en-GB" sz="1200" dirty="0" smtClean="0">
                <a:latin typeface="Lucida Grande" charset="0"/>
                <a:ea typeface="Lucida Grande" charset="0"/>
                <a:cs typeface="Lucida Grande" charset="0"/>
              </a:rPr>
              <a:t>/scripts/pymol/TSTAR-</a:t>
            </a:r>
            <a:r>
              <a:rPr lang="en-GB" sz="1200" dirty="0" err="1" smtClean="0">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Click the </a:t>
            </a:r>
            <a:r>
              <a:rPr lang="en-GB" sz="1200" i="1" dirty="0" smtClean="0">
                <a:latin typeface="Lucida Grande" charset="0"/>
                <a:ea typeface="Lucida Grande" charset="0"/>
                <a:cs typeface="Lucida Grande" charset="0"/>
              </a:rPr>
              <a:t>Update All </a:t>
            </a:r>
            <a:r>
              <a:rPr lang="en-GB" sz="1200" dirty="0" smtClean="0">
                <a:latin typeface="Lucida Grande" charset="0"/>
                <a:ea typeface="Lucida Grande" charset="0"/>
                <a:cs typeface="Lucida Grande" charset="0"/>
              </a:rPr>
              <a:t>button.</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979500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a:t>
            </a:r>
            <a:r>
              <a:rPr lang="en-GB" sz="2400" dirty="0" smtClean="0">
                <a:latin typeface="Lucida Grande" charset="0"/>
                <a:ea typeface="ＭＳ 明朝" charset="-128"/>
              </a:rPr>
              <a:t>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Find the disappeared Peak.</a:t>
            </a:r>
          </a:p>
          <a:p>
            <a:pPr>
              <a:lnSpc>
                <a:spcPct val="150000"/>
              </a:lnSpc>
            </a:pPr>
            <a:r>
              <a:rPr lang="en-GB" sz="1200" dirty="0" smtClean="0">
                <a:latin typeface="Lucida Grande" charset="0"/>
                <a:ea typeface="Lucida Grande" charset="0"/>
                <a:cs typeface="Lucida Grande" charset="0"/>
              </a:rPr>
              <a:t>In </a:t>
            </a:r>
            <a:r>
              <a:rPr lang="en-GB" sz="1200" dirty="0">
                <a:latin typeface="Lucida Grande" charset="0"/>
                <a:ea typeface="Lucida Grande" charset="0"/>
                <a:cs typeface="Lucida Grande" charset="0"/>
              </a:rPr>
              <a:t>this protein a peak has disappeared after the titration with the ligand.</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If present in the plot, double </a:t>
            </a:r>
            <a:r>
              <a:rPr lang="en-GB" sz="1200" dirty="0">
                <a:latin typeface="Lucida Grande" charset="0"/>
                <a:ea typeface="Lucida Grande" charset="0"/>
                <a:cs typeface="Lucida Grande" charset="0"/>
              </a:rPr>
              <a:t>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to navigate to the </a:t>
            </a:r>
            <a:r>
              <a:rPr lang="en-GB" sz="1200" dirty="0" smtClean="0">
                <a:latin typeface="Lucida Grande" charset="0"/>
                <a:ea typeface="Lucida Grande" charset="0"/>
                <a:cs typeface="Lucida Grande" charset="0"/>
              </a:rPr>
              <a:t>residue coordinates on </a:t>
            </a:r>
            <a:r>
              <a:rPr lang="en-GB" sz="1200" dirty="0">
                <a:latin typeface="Lucida Grande" charset="0"/>
                <a:ea typeface="Lucida Grande" charset="0"/>
                <a:cs typeface="Lucida Grande" charset="0"/>
              </a:rPr>
              <a:t>the spectrum </a:t>
            </a:r>
            <a:r>
              <a:rPr lang="en-GB" sz="1200" dirty="0" smtClean="0">
                <a:latin typeface="Lucida Grande" charset="0"/>
                <a:ea typeface="Lucida Grande" charset="0"/>
                <a:cs typeface="Lucida Grande" charset="0"/>
              </a:rPr>
              <a:t>display, otherwise double click on </a:t>
            </a:r>
            <a:r>
              <a:rPr lang="en-GB" sz="1200" dirty="0">
                <a:latin typeface="Lucida Grande" charset="0"/>
                <a:ea typeface="Lucida Grande" charset="0"/>
                <a:cs typeface="Lucida Grande" charset="0"/>
              </a:rPr>
              <a:t>the peak table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40 | A.97ILE.H | </a:t>
            </a:r>
            <a:r>
              <a:rPr lang="en-GB" sz="1200" dirty="0" smtClean="0">
                <a:latin typeface="Lucida Grande" charset="0"/>
                <a:ea typeface="Lucida Grande" charset="0"/>
                <a:cs typeface="Lucida Grande" charset="0"/>
              </a:rPr>
              <a:t>A.97ILE.N.</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Right click and Delete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peak from  the spectrum Tstar-2:00eq You can add a comment on the </a:t>
            </a:r>
            <a:r>
              <a:rPr lang="en-GB" sz="1200" i="1" dirty="0" smtClean="0">
                <a:latin typeface="Lucida Grande" charset="0"/>
                <a:ea typeface="Lucida Grande" charset="0"/>
                <a:cs typeface="Lucida Grande" charset="0"/>
              </a:rPr>
              <a:t>Comment </a:t>
            </a:r>
            <a:r>
              <a:rPr lang="en-GB" sz="1200" dirty="0" smtClean="0">
                <a:latin typeface="Lucida Grande" charset="0"/>
                <a:ea typeface="Lucida Grande" charset="0"/>
                <a:cs typeface="Lucida Grande" charset="0"/>
              </a:rPr>
              <a:t>column</a:t>
            </a:r>
            <a:r>
              <a:rPr lang="en-GB" sz="1200" i="1"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Chemical </a:t>
            </a:r>
            <a:r>
              <a:rPr lang="en-GB" sz="1200" dirty="0">
                <a:latin typeface="Lucida Grande" charset="0"/>
                <a:ea typeface="Lucida Grande" charset="0"/>
                <a:cs typeface="Lucida Grande" charset="0"/>
              </a:rPr>
              <a:t>S</a:t>
            </a:r>
            <a:r>
              <a:rPr lang="en-GB" sz="1200" dirty="0" smtClean="0">
                <a:latin typeface="Lucida Grande" charset="0"/>
                <a:ea typeface="Lucida Grande" charset="0"/>
                <a:cs typeface="Lucida Grande" charset="0"/>
              </a:rPr>
              <a:t>hift Mapping table cell</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by double clicking inside the cell. </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The plot will automatically refresh and mark the residue as ”missing”</a:t>
            </a:r>
            <a:endParaRPr lang="en-GB" sz="1200" dirty="0">
              <a:latin typeface="Lucida Grande" charset="0"/>
              <a:ea typeface="Lucida Grande" charset="0"/>
              <a:cs typeface="Lucida Grande" charset="0"/>
            </a:endParaRP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Export plot.</a:t>
            </a:r>
            <a:endParaRPr lang="en-GB" sz="1200" b="1"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a:t>
            </a:r>
            <a:r>
              <a:rPr lang="en-GB" sz="1200" dirty="0" smtClean="0">
                <a:latin typeface="Lucida Grande" charset="0"/>
                <a:ea typeface="Lucida Grande" charset="0"/>
                <a:cs typeface="Lucida Grande" charset="0"/>
              </a:rPr>
              <a:t>Image File, </a:t>
            </a:r>
            <a:r>
              <a:rPr lang="en-GB" sz="1200" dirty="0">
                <a:latin typeface="Lucida Grande" charset="0"/>
                <a:ea typeface="Lucida Grande" charset="0"/>
                <a:cs typeface="Lucida Grande" charset="0"/>
              </a:rPr>
              <a:t>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1625153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smtClean="0">
                <a:latin typeface="Lucida Grande" charset="0"/>
                <a:ea typeface="ＭＳ 明朝" charset="-128"/>
              </a:rPr>
              <a:t>PyMOL</a:t>
            </a:r>
            <a:endParaRPr lang="en-US" sz="1801" dirty="0"/>
          </a:p>
        </p:txBody>
      </p:sp>
      <p:sp>
        <p:nvSpPr>
          <p:cNvPr id="6" name="Rectangle 5"/>
          <p:cNvSpPr/>
          <p:nvPr/>
        </p:nvSpPr>
        <p:spPr>
          <a:xfrm>
            <a:off x="135082" y="5961999"/>
            <a:ext cx="6621978" cy="954620"/>
          </a:xfrm>
          <a:prstGeom prst="rect">
            <a:avLst/>
          </a:prstGeom>
        </p:spPr>
        <p:txBody>
          <a:bodyPr wrap="square">
            <a:spAutoFit/>
          </a:bodyPr>
          <a:lstStyle/>
          <a:p>
            <a:r>
              <a:rPr lang="en-GB" sz="1401" dirty="0" err="1"/>
              <a:t>PyMOL</a:t>
            </a:r>
            <a:r>
              <a:rPr lang="en-GB" sz="1401" dirty="0"/>
              <a:t> is a Python-enhanced molecular graphics tool. It excels at 3D </a:t>
            </a:r>
            <a:r>
              <a:rPr lang="en-GB" sz="1401" dirty="0" smtClean="0"/>
              <a:t>visualisation </a:t>
            </a:r>
            <a:r>
              <a:rPr lang="en-GB" sz="1401" dirty="0"/>
              <a:t>of proteins, small molecules, density, surfaces. The </a:t>
            </a:r>
            <a:r>
              <a:rPr lang="en-GB" sz="1401" dirty="0" smtClean="0"/>
              <a:t>visualisation </a:t>
            </a:r>
            <a:r>
              <a:rPr lang="en-GB" sz="1401" dirty="0"/>
              <a:t>through PyMOL of the perturbed residues on the surface's protein can be started using CcpNmr. </a:t>
            </a:r>
            <a:endParaRPr lang="en-GB" sz="1401" dirty="0" smtClean="0"/>
          </a:p>
          <a:p>
            <a:r>
              <a:rPr lang="en-GB" sz="1401" dirty="0" smtClean="0"/>
              <a:t>Download </a:t>
            </a:r>
            <a:r>
              <a:rPr lang="en-GB" sz="1401" dirty="0"/>
              <a:t>and install from https://</a:t>
            </a:r>
            <a:r>
              <a:rPr lang="en-GB" sz="1401" dirty="0" err="1"/>
              <a:t>pymolwiki.org</a:t>
            </a:r>
            <a:r>
              <a:rPr lang="en-GB" sz="1401" dirty="0"/>
              <a:t>/</a:t>
            </a:r>
            <a:r>
              <a:rPr lang="en-GB" sz="1401" dirty="0" err="1"/>
              <a:t>index.php</a:t>
            </a:r>
            <a:r>
              <a:rPr lang="en-GB" sz="1401" dirty="0"/>
              <a:t>/</a:t>
            </a:r>
            <a:r>
              <a:rPr lang="en-GB" sz="1401" dirty="0" err="1"/>
              <a:t>MAC_Install</a:t>
            </a:r>
            <a:endParaRPr lang="en-GB" sz="1401"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
        <p:nvSpPr>
          <p:cNvPr id="12" name="Rectangle 11"/>
          <p:cNvSpPr/>
          <p:nvPr/>
        </p:nvSpPr>
        <p:spPr>
          <a:xfrm>
            <a:off x="-33661" y="800378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A</a:t>
            </a:r>
            <a:endParaRPr lang="en-US" sz="1801" dirty="0"/>
          </a:p>
        </p:txBody>
      </p:sp>
      <p:sp>
        <p:nvSpPr>
          <p:cNvPr id="13" name="Rectangle 12"/>
          <p:cNvSpPr/>
          <p:nvPr/>
        </p:nvSpPr>
        <p:spPr>
          <a:xfrm>
            <a:off x="683312" y="8003788"/>
            <a:ext cx="6003500" cy="2585323"/>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PyMol</a:t>
            </a:r>
            <a:r>
              <a:rPr lang="en-GB" sz="1200" b="1" dirty="0" smtClean="0">
                <a:latin typeface="Lucida Grande" charset="0"/>
                <a:ea typeface="Lucida Grande" charset="0"/>
                <a:cs typeface="Lucida Grande" charset="0"/>
              </a:rPr>
              <a:t> to CcpNmr Analysis</a:t>
            </a:r>
          </a:p>
          <a:p>
            <a:pPr marL="171454" indent="-171454">
              <a:lnSpc>
                <a:spcPct val="150000"/>
              </a:lnSpc>
              <a:buFont typeface="Arial" charset="0"/>
              <a:buChar char="•"/>
            </a:pPr>
            <a:r>
              <a:rPr lang="en-GB" sz="1200" dirty="0" smtClean="0">
                <a:latin typeface="Lucida Grande" charset="0"/>
                <a:ea typeface="Lucida Grande" charset="0"/>
                <a:cs typeface="Lucida Grande" charset="0"/>
              </a:rPr>
              <a:t>Main menu </a:t>
            </a:r>
            <a:r>
              <a:rPr lang="en-GB" sz="1200" smtClean="0">
                <a:latin typeface="Lucida Grande" charset="0"/>
                <a:ea typeface="Lucida Grande" charset="0"/>
                <a:cs typeface="Lucida Grande" charset="0"/>
                <a:sym typeface="Wingdings"/>
              </a:rPr>
              <a:t> </a:t>
            </a:r>
            <a:r>
              <a:rPr lang="en-GB" sz="1200" smtClean="0">
                <a:latin typeface="Lucida Grande" charset="0"/>
                <a:ea typeface="Lucida Grande" charset="0"/>
                <a:cs typeface="Lucida Grande" charset="0"/>
              </a:rPr>
              <a:t>Project </a:t>
            </a:r>
            <a:r>
              <a:rPr lang="en-GB" sz="1200" smtClean="0">
                <a:latin typeface="Lucida Grande" charset="0"/>
                <a:ea typeface="Lucida Grande" charset="0"/>
                <a:cs typeface="Lucida Grande" charset="0"/>
                <a:sym typeface="Wingdings"/>
              </a:rPr>
              <a:t> </a:t>
            </a:r>
            <a:r>
              <a:rPr lang="en-GB" sz="1200" dirty="0" smtClean="0">
                <a:latin typeface="Lucida Grande" charset="0"/>
                <a:ea typeface="Lucida Grande" charset="0"/>
                <a:cs typeface="Lucida Grande" charset="0"/>
              </a:rPr>
              <a:t>Preferences</a:t>
            </a:r>
            <a:r>
              <a:rPr lang="mr-IN" sz="1200" dirty="0" smtClean="0">
                <a:latin typeface="Lucida Grande" charset="0"/>
                <a:ea typeface="Lucida Grande" charset="0"/>
                <a:cs typeface="Lucida Grande" charset="0"/>
              </a:rPr>
              <a:t>…</a:t>
            </a:r>
            <a:endParaRPr lang="en-GB" sz="1200" dirty="0" smtClean="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click on External Programs tab</a:t>
            </a:r>
          </a:p>
          <a:p>
            <a:pPr marL="171454" indent="-171454">
              <a:lnSpc>
                <a:spcPct val="150000"/>
              </a:lnSpc>
              <a:buFont typeface="Arial" charset="0"/>
              <a:buChar char="•"/>
            </a:pPr>
            <a:r>
              <a:rPr lang="en-GB" sz="1200" dirty="0" smtClean="0">
                <a:latin typeface="Lucida Grande" charset="0"/>
                <a:ea typeface="Lucida Grande" charset="0"/>
                <a:cs typeface="Lucida Grande" charset="0"/>
              </a:rPr>
              <a:t>on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click on the folder icon,</a:t>
            </a:r>
          </a:p>
          <a:p>
            <a:pPr marL="171454" indent="-171454">
              <a:lnSpc>
                <a:spcPct val="150000"/>
              </a:lnSpc>
              <a:buFont typeface="Arial" charset="0"/>
              <a:buChar char="•"/>
            </a:pPr>
            <a:r>
              <a:rPr lang="en-GB" sz="1200" dirty="0" smtClean="0">
                <a:latin typeface="Lucida Grande" charset="0"/>
                <a:ea typeface="Lucida Grande" charset="0"/>
                <a:cs typeface="Lucida Grande" charset="0"/>
              </a:rPr>
              <a:t>search on you disk the executable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file, on Mac will be on:</a:t>
            </a:r>
          </a:p>
          <a:p>
            <a:pPr>
              <a:lnSpc>
                <a:spcPct val="150000"/>
              </a:lnSpc>
            </a:pP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Applications/</a:t>
            </a:r>
            <a:r>
              <a:rPr lang="en-GB" sz="1200" dirty="0" err="1" smtClean="0">
                <a:latin typeface="Lucida Grande" charset="0"/>
                <a:ea typeface="Lucida Grande" charset="0"/>
                <a:cs typeface="Lucida Grande" charset="0"/>
              </a:rPr>
              <a:t>MacPyMOL.app</a:t>
            </a:r>
            <a:r>
              <a:rPr lang="en-GB" sz="1200" dirty="0" smtClean="0">
                <a:latin typeface="Lucida Grande" charset="0"/>
                <a:ea typeface="Lucida Grande" charset="0"/>
                <a:cs typeface="Lucida Grande" charset="0"/>
              </a:rPr>
              <a:t>/Contents/</a:t>
            </a:r>
            <a:r>
              <a:rPr lang="en-GB" sz="1200" dirty="0" err="1" smtClean="0">
                <a:latin typeface="Lucida Grande" charset="0"/>
                <a:ea typeface="Lucida Grande" charset="0"/>
                <a:cs typeface="Lucida Grande" charset="0"/>
              </a:rPr>
              <a:t>MacOS</a:t>
            </a:r>
            <a:r>
              <a:rPr lang="en-GB" sz="1200" dirty="0" smtClean="0">
                <a:latin typeface="Lucida Grande" charset="0"/>
                <a:ea typeface="Lucida Grande" charset="0"/>
                <a:cs typeface="Lucida Grande" charset="0"/>
              </a:rPr>
              <a:t>/</a:t>
            </a:r>
            <a:r>
              <a:rPr lang="en-GB" sz="1200" dirty="0" err="1" smtClean="0">
                <a:latin typeface="Lucida Grande" charset="0"/>
                <a:ea typeface="Lucida Grande" charset="0"/>
                <a:cs typeface="Lucida Grande" charset="0"/>
              </a:rPr>
              <a:t>MacPyMOL</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click on Test,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will start if has been linked successfully</a:t>
            </a:r>
          </a:p>
          <a:p>
            <a:pPr marL="171450" indent="-171450">
              <a:lnSpc>
                <a:spcPct val="150000"/>
              </a:lnSpc>
              <a:buFont typeface="Arial" charset="0"/>
              <a:buChar char="•"/>
            </a:pPr>
            <a:r>
              <a:rPr lang="en-GB" sz="1200" dirty="0" smtClean="0">
                <a:latin typeface="Lucida Grande" charset="0"/>
                <a:ea typeface="Lucida Grande" charset="0"/>
                <a:cs typeface="Lucida Grande" charset="0"/>
              </a:rPr>
              <a:t>click Ok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486285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smtClean="0">
                <a:latin typeface="Lucida Grande" charset="0"/>
                <a:ea typeface="ＭＳ 明朝" charset="-128"/>
              </a:rPr>
              <a:t>5</a:t>
            </a:r>
            <a:r>
              <a:rPr lang="en-GB" sz="1401" smtClean="0">
                <a:latin typeface="Lucida Grande" charset="0"/>
                <a:ea typeface="ＭＳ 明朝" charset="-128"/>
              </a:rPr>
              <a:t>B</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a:t>
            </a:r>
            <a:r>
              <a:rPr lang="en-GB" sz="1200" b="1" dirty="0" smtClean="0">
                <a:latin typeface="Lucida Grande" charset="0"/>
                <a:ea typeface="Lucida Grande" charset="0"/>
                <a:cs typeface="Lucida Grande" charset="0"/>
              </a:rPr>
              <a:t>Molecular </a:t>
            </a:r>
            <a:r>
              <a:rPr lang="en-GB" sz="1200" b="1" dirty="0">
                <a:latin typeface="Lucida Grande" charset="0"/>
                <a:ea typeface="Lucida Grande" charset="0"/>
                <a:cs typeface="Lucida Grande" charset="0"/>
              </a:rPr>
              <a:t>Viewer”. </a:t>
            </a:r>
          </a:p>
          <a:p>
            <a:pPr>
              <a:lnSpc>
                <a:spcPct val="150000"/>
              </a:lnSpc>
            </a:pPr>
            <a:r>
              <a:rPr lang="en-GB" sz="1200" b="1" dirty="0">
                <a:latin typeface="Lucida Grande" charset="0"/>
                <a:ea typeface="Lucida Grande" charset="0"/>
                <a:cs typeface="Lucida Grande" charset="0"/>
              </a:rP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a:t>
            </a:r>
            <a:r>
              <a:rPr lang="en-GB" sz="1200" dirty="0" smtClean="0">
                <a:latin typeface="Lucida Grande" charset="0"/>
                <a:ea typeface="Lucida Grande" charset="0"/>
                <a:cs typeface="Lucida Grande" charset="0"/>
              </a:rPr>
              <a:t>button   </a:t>
            </a:r>
          </a:p>
          <a:p>
            <a:pPr>
              <a:lnSpc>
                <a:spcPct val="150000"/>
              </a:lnSpc>
            </a:pPr>
            <a:r>
              <a:rPr lang="en-GB" sz="1200" dirty="0" smtClean="0">
                <a:latin typeface="Lucida Grande" charset="0"/>
                <a:ea typeface="Lucida Grande" charset="0"/>
                <a:cs typeface="Lucida Grande" charset="0"/>
              </a:rPr>
              <a:t>on the Chemical Shift mapping inside </a:t>
            </a:r>
            <a:r>
              <a:rPr lang="en-GB" sz="1200" dirty="0" err="1" smtClean="0">
                <a:latin typeface="Lucida Grande" charset="0"/>
                <a:ea typeface="Lucida Grande" charset="0"/>
                <a:cs typeface="Lucida Grande" charset="0"/>
              </a:rPr>
              <a:t>CcpnNmr</a:t>
            </a:r>
            <a:r>
              <a:rPr lang="en-GB" sz="1200" dirty="0" smtClean="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t>
            </a:r>
            <a:r>
              <a:rPr lang="en-GB" sz="1200" dirty="0" smtClean="0">
                <a:latin typeface="Lucida Grande" charset="0"/>
                <a:ea typeface="Lucida Grande" charset="0"/>
                <a:cs typeface="Lucida Grande" charset="0"/>
              </a:rPr>
              <a:t>already loaded </a:t>
            </a:r>
            <a:r>
              <a:rPr lang="en-GB" sz="1200" dirty="0">
                <a:latin typeface="Lucida Grande" charset="0"/>
                <a:ea typeface="Lucida Grande" charset="0"/>
                <a:cs typeface="Lucida Grande" charset="0"/>
              </a:rPr>
              <a:t>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a:t>
            </a:r>
            <a:r>
              <a:rPr lang="en-GB" sz="1200" dirty="0" smtClean="0">
                <a:latin typeface="Lucida Grande" charset="0"/>
                <a:ea typeface="Lucida Grande" charset="0"/>
                <a:cs typeface="Lucida Grande" charset="0"/>
              </a:rPr>
              <a:t>CcpNmr</a:t>
            </a:r>
          </a:p>
          <a:p>
            <a:pPr marL="171454" indent="-171454">
              <a:lnSpc>
                <a:spcPct val="150000"/>
              </a:lnSpc>
              <a:buFont typeface="Arial" charset="0"/>
              <a:buChar char="•"/>
            </a:pPr>
            <a:r>
              <a:rPr lang="en-GB" sz="1200" i="1" dirty="0" smtClean="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will be able now to analyse graphically the residues that are involved in the interaction with the ligand.</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a:t>
            </a:r>
            <a:r>
              <a:rPr lang="en-GB" sz="1200" b="1" dirty="0" smtClean="0">
                <a:latin typeface="Lucida Grande" charset="0"/>
                <a:ea typeface="Lucida Grande" charset="0"/>
                <a:cs typeface="Lucida Grande" charset="0"/>
              </a:rPr>
              <a:t>image with transparent background</a:t>
            </a:r>
          </a:p>
          <a:p>
            <a:pPr>
              <a:lnSpc>
                <a:spcPct val="150000"/>
              </a:lnSpc>
            </a:pPr>
            <a:r>
              <a:rPr lang="en-GB" sz="1200" dirty="0" smtClean="0">
                <a:latin typeface="Lucida Grande" charset="0"/>
                <a:ea typeface="Lucida Grande" charset="0"/>
                <a:cs typeface="Lucida Grande" charset="0"/>
              </a:rPr>
              <a:t>Copy and paste these commands on the Pymol terminal: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i="1" dirty="0" smtClean="0"/>
              <a:t>set </a:t>
            </a:r>
            <a:r>
              <a:rPr lang="en-GB" sz="1200" i="1" dirty="0" err="1" smtClean="0"/>
              <a:t>ray_opaque_background</a:t>
            </a:r>
            <a:r>
              <a:rPr lang="en-GB" sz="1200" i="1" dirty="0" smtClean="0"/>
              <a:t>, 0</a:t>
            </a:r>
          </a:p>
          <a:p>
            <a:pPr marL="171450" indent="-171450">
              <a:lnSpc>
                <a:spcPct val="150000"/>
              </a:lnSpc>
              <a:buFont typeface="Arial" charset="0"/>
              <a:buChar char="•"/>
            </a:pPr>
            <a:r>
              <a:rPr lang="en-GB" sz="1200" i="1" dirty="0" err="1" smtClean="0"/>
              <a:t>png</a:t>
            </a:r>
            <a:r>
              <a:rPr lang="en-GB" sz="1200" i="1" dirty="0" smtClean="0"/>
              <a:t> </a:t>
            </a:r>
            <a:r>
              <a:rPr lang="en-GB" sz="1200" i="1" dirty="0"/>
              <a:t>~/</a:t>
            </a:r>
            <a:r>
              <a:rPr lang="en-GB" sz="1200" i="1" dirty="0" smtClean="0"/>
              <a:t>Desktop/</a:t>
            </a:r>
            <a:r>
              <a:rPr lang="en-GB" sz="1200" i="1" dirty="0" err="1" smtClean="0"/>
              <a:t>tStar.png</a:t>
            </a:r>
            <a:r>
              <a:rPr lang="en-GB" sz="1200" i="1" dirty="0"/>
              <a:t>, </a:t>
            </a:r>
            <a:r>
              <a:rPr lang="en-GB" sz="1200" i="1" dirty="0" smtClean="0"/>
              <a:t>width=1000, </a:t>
            </a:r>
            <a:r>
              <a:rPr lang="en-GB" sz="1200" i="1" dirty="0"/>
              <a:t>dpi=300, </a:t>
            </a:r>
            <a:r>
              <a:rPr lang="en-GB" sz="1200" i="1" dirty="0" smtClean="0"/>
              <a:t>ray=1</a:t>
            </a:r>
          </a:p>
          <a:p>
            <a:pPr marL="171450" indent="-171450">
              <a:lnSpc>
                <a:spcPct val="150000"/>
              </a:lnSpc>
              <a:buFont typeface="Arial" charset="0"/>
              <a:buChar char="•"/>
            </a:pPr>
            <a:r>
              <a:rPr lang="en-GB" sz="1200" dirty="0" smtClean="0">
                <a:latin typeface="Lucida Grande" charset="0"/>
                <a:ea typeface="Lucida Grande" charset="0"/>
                <a:cs typeface="Lucida Grande" charset="0"/>
              </a:rPr>
              <a:t>press enter</a:t>
            </a:r>
          </a:p>
          <a:p>
            <a:pPr>
              <a:lnSpc>
                <a:spcPct val="150000"/>
              </a:lnSpc>
            </a:pPr>
            <a:r>
              <a:rPr lang="en-GB" sz="1200" dirty="0" smtClean="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smtClean="0">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16</a:t>
            </a:fld>
            <a:endParaRPr lang="en-US"/>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17</a:t>
            </a:fld>
            <a:endParaRPr lang="en-US"/>
          </a:p>
        </p:txBody>
      </p:sp>
      <p:sp>
        <p:nvSpPr>
          <p:cNvPr id="2" name="Rectangle 1"/>
          <p:cNvSpPr/>
          <p:nvPr/>
        </p:nvSpPr>
        <p:spPr>
          <a:xfrm>
            <a:off x="252726" y="1885521"/>
            <a:ext cx="5430443" cy="3970318"/>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8" name="Rectangle 7"/>
          <p:cNvSpPr/>
          <p:nvPr/>
        </p:nvSpPr>
        <p:spPr>
          <a:xfrm>
            <a:off x="252727" y="6049685"/>
            <a:ext cx="5143500" cy="2523768"/>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sz="1400" b="1" dirty="0" smtClean="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Simple High-Resolution NMR Spectroscopy as A Tool in Molecular </a:t>
            </a:r>
            <a:r>
              <a:rPr lang="en-GB" sz="1400" dirty="0" smtClean="0">
                <a:latin typeface="Lucida Grande" charset="0"/>
                <a:ea typeface="Lucida Grande" charset="0"/>
                <a:cs typeface="Lucida Grande" charset="0"/>
              </a:rPr>
              <a:t>Biology. </a:t>
            </a:r>
            <a:r>
              <a:rPr lang="en-GB" sz="1400" dirty="0" err="1" smtClean="0">
                <a:latin typeface="Lucida Grande" charset="0"/>
                <a:ea typeface="Lucida Grande" charset="0"/>
                <a:cs typeface="Lucida Grande" charset="0"/>
              </a:rPr>
              <a:t>Mureddu</a:t>
            </a:r>
            <a:r>
              <a:rPr lang="en-GB" sz="1400" dirty="0" smtClean="0">
                <a:latin typeface="Lucida Grande" charset="0"/>
                <a:ea typeface="Lucida Grande" charset="0"/>
                <a:cs typeface="Lucida Grande" charset="0"/>
              </a:rPr>
              <a:t> and </a:t>
            </a:r>
            <a:r>
              <a:rPr lang="en-GB" sz="1400" dirty="0" err="1" smtClean="0">
                <a:latin typeface="Lucida Grande" charset="0"/>
                <a:ea typeface="Lucida Grande" charset="0"/>
                <a:cs typeface="Lucida Grande" charset="0"/>
              </a:rPr>
              <a:t>Vuister</a:t>
            </a:r>
            <a:r>
              <a:rPr lang="en-GB" sz="1400" dirty="0" smtClean="0">
                <a:latin typeface="Lucida Grande" charset="0"/>
                <a:ea typeface="Lucida Grande" charset="0"/>
                <a:cs typeface="Lucida Grande" charset="0"/>
              </a:rPr>
              <a:t>, 2018. (submitted on FEBS)</a:t>
            </a:r>
            <a:endParaRPr lang="en-GB" sz="1400" dirty="0">
              <a:latin typeface="Lucida Grande" charset="0"/>
              <a:ea typeface="Lucida Grande" charset="0"/>
              <a:cs typeface="Lucida Grande" charset="0"/>
              <a:hlinkClick r:id="rId8"/>
            </a:endParaRPr>
          </a:p>
          <a:p>
            <a:endParaRPr lang="en-GB" dirty="0" smtClean="0">
              <a:latin typeface="Lucida Grande" charset="0"/>
              <a:ea typeface="Lucida Grande" charset="0"/>
              <a:cs typeface="Lucida Grande" charset="0"/>
            </a:endParaRPr>
          </a:p>
          <a:p>
            <a:r>
              <a:rPr lang="en-GB" sz="1400" dirty="0">
                <a:latin typeface="Lucida Grande" charset="0"/>
                <a:ea typeface="Lucida Grande" charset="0"/>
                <a:cs typeface="Lucida Grande" charset="0"/>
              </a:rPr>
              <a:t>Skinner, S. P. </a:t>
            </a:r>
            <a:r>
              <a:rPr lang="en-GB" sz="1400" i="1" dirty="0">
                <a:latin typeface="Lucida Grande" charset="0"/>
                <a:ea typeface="Lucida Grande" charset="0"/>
                <a:cs typeface="Lucida Grande" charset="0"/>
              </a:rPr>
              <a:t>et al.</a:t>
            </a:r>
            <a:r>
              <a:rPr lang="en-GB" sz="1400" dirty="0">
                <a:latin typeface="Lucida Grande" charset="0"/>
                <a:ea typeface="Lucida Grande" charset="0"/>
                <a:cs typeface="Lucida Grande" charset="0"/>
              </a:rPr>
              <a:t> CcpNmr AnalysisAssign: a flexible platform for integrated NMR analysis. </a:t>
            </a:r>
            <a:r>
              <a:rPr lang="en-GB" sz="1400" i="1" dirty="0">
                <a:latin typeface="Lucida Grande" charset="0"/>
                <a:ea typeface="Lucida Grande" charset="0"/>
                <a:cs typeface="Lucida Grande" charset="0"/>
              </a:rPr>
              <a:t>J. </a:t>
            </a:r>
            <a:r>
              <a:rPr lang="en-GB" sz="1400" i="1" dirty="0" err="1">
                <a:latin typeface="Lucida Grande" charset="0"/>
                <a:ea typeface="Lucida Grande" charset="0"/>
                <a:cs typeface="Lucida Grande" charset="0"/>
              </a:rPr>
              <a:t>Biomol</a:t>
            </a:r>
            <a:r>
              <a:rPr lang="en-GB" sz="1400" i="1" dirty="0">
                <a:latin typeface="Lucida Grande" charset="0"/>
                <a:ea typeface="Lucida Grande" charset="0"/>
                <a:cs typeface="Lucida Grande" charset="0"/>
              </a:rPr>
              <a:t>. NMR</a:t>
            </a:r>
            <a:r>
              <a:rPr lang="en-GB" sz="1400" dirty="0">
                <a:latin typeface="Lucida Grande" charset="0"/>
                <a:ea typeface="Lucida Grande" charset="0"/>
                <a:cs typeface="Lucida Grande" charset="0"/>
              </a:rPr>
              <a:t> (2016). doi:10.1007/s10858-016-0060-y</a:t>
            </a:r>
            <a:r>
              <a:rPr lang="en-GB" sz="1400" dirty="0">
                <a:latin typeface="Lucida Grande" charset="0"/>
                <a:ea typeface="Lucida Grande" charset="0"/>
                <a:cs typeface="Lucida Grande" charset="0"/>
              </a:rPr>
              <a:t> </a:t>
            </a:r>
            <a:endParaRPr lang="en-GB" sz="1400"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014194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smtClean="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smtClean="0">
                <a:latin typeface="Lucida Grande" charset="0"/>
                <a:ea typeface="Lucida Grande" charset="0"/>
                <a:cs typeface="Lucida Grande" charset="0"/>
              </a:rPr>
              <a:t>Asn</a:t>
            </a:r>
            <a:r>
              <a:rPr lang="en-GB" sz="1401" dirty="0" smtClean="0">
                <a:latin typeface="Lucida Grande" charset="0"/>
                <a:ea typeface="Lucida Grande" charset="0"/>
                <a:cs typeface="Lucida Grande" charset="0"/>
              </a:rPr>
              <a:t>, </a:t>
            </a:r>
            <a:r>
              <a:rPr lang="en-GB" sz="1401" dirty="0" err="1" smtClean="0">
                <a:latin typeface="Lucida Grande" charset="0"/>
                <a:ea typeface="Lucida Grande" charset="0"/>
                <a:cs typeface="Lucida Grande" charset="0"/>
              </a:rPr>
              <a:t>Gln</a:t>
            </a:r>
            <a:r>
              <a:rPr lang="en-GB" sz="1401" dirty="0" smtClean="0">
                <a:latin typeface="Lucida Grande" charset="0"/>
                <a:ea typeface="Lucida Grande" charset="0"/>
                <a:cs typeface="Lucida Grande" charset="0"/>
              </a:rPr>
              <a:t>, His and </a:t>
            </a:r>
            <a:r>
              <a:rPr lang="en-GB" sz="1401" dirty="0" err="1" smtClean="0">
                <a:latin typeface="Lucida Grande" charset="0"/>
                <a:ea typeface="Lucida Grande" charset="0"/>
                <a:cs typeface="Lucida Grande" charset="0"/>
              </a:rPr>
              <a:t>Trp</a:t>
            </a:r>
            <a:r>
              <a:rPr lang="en-GB" sz="1401" dirty="0" smtClean="0">
                <a:latin typeface="Lucida Grande" charset="0"/>
                <a:ea typeface="Lucida Grande" charset="0"/>
                <a:cs typeface="Lucida Grande" charset="0"/>
              </a:rPr>
              <a:t>) can also give a peak. </a:t>
            </a:r>
          </a:p>
          <a:p>
            <a:pPr algn="just"/>
            <a:r>
              <a:rPr lang="en-GB" sz="1401" dirty="0" smtClean="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smtClean="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smtClean="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4" y="9561407"/>
            <a:ext cx="765918" cy="76591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13000"/>
                    </a14:imgEffect>
                  </a14:imgLayer>
                </a14:imgProps>
              </a:ext>
              <a:ext uri="{28A0092B-C50C-407E-A947-70E740481C1C}">
                <a14:useLocalDpi xmlns:a14="http://schemas.microsoft.com/office/drawing/2010/main" val="0"/>
              </a:ext>
            </a:extLst>
          </a:blip>
          <a:srcRect l="-719" r="719"/>
          <a:stretch/>
        </p:blipFill>
        <p:spPr>
          <a:xfrm>
            <a:off x="1512000" y="4809677"/>
            <a:ext cx="3328157" cy="3135425"/>
          </a:xfrm>
          <a:prstGeom prst="rect">
            <a:avLst/>
          </a:prstGeom>
        </p:spPr>
      </p:pic>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a:p>
        </p:txBody>
      </p:sp>
      <p:sp>
        <p:nvSpPr>
          <p:cNvPr id="11" name="Rectangle 10"/>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blank display.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US" sz="1200" i="1" dirty="0" err="1" smtClean="0">
                <a:latin typeface="Lucida Grande" charset="0"/>
                <a:ea typeface="Lucida Grande" charset="0"/>
                <a:cs typeface="Lucida Grande" charset="0"/>
              </a:rPr>
              <a:t>Tstar.ccpn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top directory or in AnalysisV3/data.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endParaRPr lang="en-US" sz="1200" dirty="0" smtClean="0">
              <a:latin typeface="Lucida Grande" charset="0"/>
              <a:ea typeface="Lucida Grande" charset="0"/>
              <a:cs typeface="Lucida Grande" charset="0"/>
            </a:endParaRP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a:t>
            </a:r>
            <a:r>
              <a:rPr lang="en-US" sz="1200" dirty="0">
                <a:latin typeface="Lucida Grande" charset="0"/>
                <a:ea typeface="Lucida Grande" charset="0"/>
                <a:cs typeface="Lucida Grande" charset="0"/>
              </a:rPr>
              <a:t>spectra, displayed as: </a:t>
            </a:r>
          </a:p>
          <a:p>
            <a:pPr lvl="1">
              <a:lnSpc>
                <a:spcPct val="150000"/>
              </a:lnSpc>
            </a:pPr>
            <a:r>
              <a:rPr lang="en-US" sz="1200" i="1" dirty="0" err="1" smtClean="0">
                <a:latin typeface="Lucida Grande" charset="0"/>
                <a:ea typeface="Lucida Grande" charset="0"/>
                <a:cs typeface="Lucida Grande" charset="0"/>
              </a:rPr>
              <a:t>Tstar</a:t>
            </a:r>
            <a:r>
              <a:rPr lang="en-US" sz="1200" i="1" dirty="0" smtClean="0">
                <a:latin typeface="Lucida Grande" charset="0"/>
                <a:ea typeface="Lucida Grande" charset="0"/>
                <a:cs typeface="Lucida Grande" charset="0"/>
              </a:rPr>
              <a:t>-free</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Tstar-0:50eq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(orange)</a:t>
            </a:r>
            <a:endParaRPr lang="en-GB"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Tstar-1:00eq</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Tstar-2:00eq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(black)</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 name="Slide Number Placeholder 1"/>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smtClean="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a:t>
            </a:r>
            <a:r>
              <a:rPr lang="en-GB" sz="1200" i="1" dirty="0" smtClean="0">
                <a:latin typeface="Lucida Grande" charset="0"/>
                <a:ea typeface="Lucida Grande" charset="0"/>
                <a:cs typeface="Lucida Grande" charset="0"/>
              </a:rPr>
              <a:t>New Blank Display. </a:t>
            </a:r>
            <a:r>
              <a:rPr lang="en-GB" sz="1200" dirty="0" smtClean="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4</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a:t>
            </a:r>
            <a:r>
              <a:rPr lang="en-US" sz="1200" b="1" dirty="0" smtClean="0">
                <a:latin typeface="Lucida Grande" charset="0"/>
                <a:ea typeface="Lucida Grande" charset="0"/>
                <a:cs typeface="Lucida Grande" charset="0"/>
              </a:rPr>
              <a:t>Tstar-2:00eq </a:t>
            </a:r>
            <a:r>
              <a:rPr lang="en-US" sz="1200" b="1" dirty="0">
                <a:latin typeface="Lucida Grande" charset="0"/>
                <a:ea typeface="Lucida Grande" charset="0"/>
                <a:cs typeface="Lucida Grande" charset="0"/>
              </a:rPr>
              <a:t>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visible on the display, “toggle On”)  to light yellow*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smtClean="0">
                <a:latin typeface="Lucida Grande" charset="0"/>
                <a:ea typeface="Lucida Grande" charset="0"/>
                <a:cs typeface="Lucida Grande" charset="0"/>
              </a:rPr>
              <a:t>1 Click </a:t>
            </a:r>
            <a:r>
              <a:rPr lang="en-US" sz="1401" b="1" dirty="0">
                <a:latin typeface="Lucida Grande" charset="0"/>
                <a:ea typeface="Lucida Grande" charset="0"/>
                <a:cs typeface="Lucida Grande" charset="0"/>
              </a:rPr>
              <a:t>to toggle </a:t>
            </a:r>
            <a:r>
              <a:rPr lang="en-US" sz="1401" b="1" dirty="0" smtClean="0">
                <a:latin typeface="Lucida Grande" charset="0"/>
                <a:ea typeface="Lucida Grande" charset="0"/>
                <a:cs typeface="Lucida Grande" charset="0"/>
              </a:rPr>
              <a:t>on the </a:t>
            </a:r>
            <a:r>
              <a:rPr lang="en-US" sz="1401" b="1" dirty="0">
                <a:latin typeface="Lucida Grande" charset="0"/>
                <a:ea typeface="Lucida Grande" charset="0"/>
                <a:cs typeface="Lucida Grande" charset="0"/>
              </a:rPr>
              <a:t>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5</a:t>
            </a:fld>
            <a:endParaRPr lang="en-US"/>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smtClean="0">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SP:</a:t>
            </a:r>
            <a:r>
              <a:rPr lang="en-US" sz="1200" dirty="0" err="1" smtClean="0">
                <a:latin typeface="Lucida Grande" charset="0"/>
                <a:ea typeface="Lucida Grande" charset="0"/>
                <a:cs typeface="Lucida Grande" charset="0"/>
              </a:rPr>
              <a:t>Tstar-free</a:t>
            </a:r>
            <a:r>
              <a:rPr lang="en-US" sz="1200" dirty="0" smtClean="0">
                <a:latin typeface="Lucida Grande" charset="0"/>
                <a:ea typeface="Lucida Grande" charset="0"/>
                <a:cs typeface="Lucida Grande" charset="0"/>
              </a:rPr>
              <a:t> </a:t>
            </a:r>
            <a:r>
              <a:rPr lang="en-US" sz="1200" dirty="0">
                <a:solidFill>
                  <a:srgbClr val="002060"/>
                </a:solidFill>
                <a:latin typeface="Lucida Grande" charset="0"/>
                <a:ea typeface="Lucida Grande" charset="0"/>
                <a:cs typeface="Lucida Grande" charset="0"/>
              </a:rPr>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a:t>
            </a:r>
            <a:r>
              <a:rPr lang="en-US"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a:t>
            </a:r>
            <a:r>
              <a:rPr lang="en-US" sz="1200" dirty="0" smtClean="0">
                <a:latin typeface="Lucida Grande" charset="0"/>
                <a:ea typeface="Lucida Grande" charset="0"/>
                <a:cs typeface="Lucida Grande" charset="0"/>
              </a:rPr>
              <a:t>PL:a-Tstar-free.2, </a:t>
            </a:r>
            <a:r>
              <a:rPr lang="en-US" sz="1200" dirty="0">
                <a:latin typeface="Lucida Grande" charset="0"/>
                <a:ea typeface="Lucida Grande" charset="0"/>
                <a:cs typeface="Lucida Grande" charset="0"/>
              </a:rPr>
              <a:t>drag and drop the item into the spectrum display</a:t>
            </a:r>
            <a:r>
              <a:rPr lang="en-US" sz="1200" dirty="0" smtClean="0">
                <a:latin typeface="Lucida Grande" charset="0"/>
                <a:ea typeface="Lucida Grande" charset="0"/>
                <a:cs typeface="Lucida Grande" charset="0"/>
              </a:rPr>
              <a:t>.</a:t>
            </a:r>
            <a:endParaRPr lang="en-US" sz="1200" dirty="0">
              <a:latin typeface="Lucida Grande" charset="0"/>
              <a:ea typeface="Lucida Grande" charset="0"/>
              <a:cs typeface="Lucida Grande" charset="0"/>
            </a:endParaRP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Only the Free-Form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has a peak list. You will need to copy this peak list to a spectrum recorded with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bound to the RNA.  </a:t>
            </a:r>
            <a:endParaRPr lang="en-US" sz="1200" dirty="0">
              <a:latin typeface="Lucida Grande" charset="0"/>
              <a:ea typeface="Lucida Grande" charset="0"/>
              <a:cs typeface="Lucida Grande"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a:t>
            </a:r>
            <a:r>
              <a:rPr lang="en-GB" sz="1801" dirty="0" smtClean="0"/>
              <a:t>PL</a:t>
            </a:r>
            <a:r>
              <a:rPr lang="en-US" dirty="0" smtClean="0">
                <a:solidFill>
                  <a:srgbClr val="002060"/>
                </a:solidFill>
                <a:latin typeface="Lucida Grande" charset="0"/>
                <a:ea typeface="Lucida Grande" charset="0"/>
                <a:cs typeface="Lucida Grande" charset="0"/>
              </a:rPr>
              <a:t>:</a:t>
            </a:r>
            <a:r>
              <a:rPr lang="en-US" dirty="0" smtClean="0">
                <a:latin typeface="Lucida Grande" charset="0"/>
                <a:ea typeface="Lucida Grande" charset="0"/>
                <a:cs typeface="Lucida Grande" charset="0"/>
              </a:rPr>
              <a:t>Tstar-free.2</a:t>
            </a:r>
            <a:r>
              <a:rPr lang="en-GB" sz="1801" dirty="0" smtClean="0"/>
              <a:t>” here</a:t>
            </a:r>
            <a:endParaRPr lang="en-GB" sz="1801" dirty="0"/>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6</a:t>
            </a:fld>
            <a:endParaRPr lang="en-US"/>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source you want to copy; the second entry is the target </a:t>
            </a:r>
            <a:r>
              <a:rPr lang="en-GB" sz="1200" dirty="0" smtClean="0">
                <a:latin typeface="Lucida Grande" charset="0"/>
                <a:ea typeface="Lucida Grande" charset="0"/>
                <a:cs typeface="Lucida Grande" charset="0"/>
              </a:rPr>
              <a:t>spectrum</a:t>
            </a:r>
            <a:r>
              <a:rPr lang="en-GB" sz="1200" dirty="0">
                <a:latin typeface="Lucida Grande" charset="0"/>
                <a:ea typeface="Lucida Grande" charset="0"/>
                <a:cs typeface="Lucida Grande" charset="0"/>
              </a:rPr>
              <a:t>, where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-free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smtClean="0">
                <a:latin typeface="Lucida Grande" charset="0"/>
                <a:ea typeface="Lucida Grande" charset="0"/>
                <a:cs typeface="Lucida Grande" charset="0"/>
              </a:rPr>
              <a:t>:Tstar-2:00eq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EAB789F6-3BD3-1645-B8E5-7AE28DC0F5BB}" type="slidenum">
              <a:rPr lang="en-US" smtClean="0"/>
              <a:t>7</a:t>
            </a:fld>
            <a:endParaRPr lang="en-US"/>
          </a:p>
        </p:txBody>
      </p:sp>
    </p:spTree>
    <p:extLst>
      <p:ext uri="{BB962C8B-B14F-4D97-AF65-F5344CB8AC3E}">
        <p14:creationId xmlns:p14="http://schemas.microsoft.com/office/powerpoint/2010/main" val="505684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a:t>
            </a:r>
            <a:r>
              <a:rPr lang="en-GB" sz="2400" dirty="0" smtClean="0">
                <a:latin typeface="Lucida Grande" charset="0"/>
                <a:ea typeface="ＭＳ 明朝" charset="-128"/>
              </a:rPr>
              <a:t>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Double </a:t>
            </a:r>
            <a:r>
              <a:rPr lang="en-GB" sz="1200" b="1" dirty="0">
                <a:latin typeface="Lucida Grande" charset="0"/>
                <a:ea typeface="Lucida Grande" charset="0"/>
                <a:cs typeface="Lucida Grande" charset="0"/>
              </a:rPr>
              <a:t>Click on sidebar item “</a:t>
            </a:r>
            <a:r>
              <a:rPr lang="en-GB" sz="1200" b="1" dirty="0" smtClean="0">
                <a:solidFill>
                  <a:srgbClr val="002060"/>
                </a:solidFill>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Expand the spectrum item tree </a:t>
            </a:r>
            <a:r>
              <a:rPr lang="en-GB" sz="1200" i="1" dirty="0" smtClean="0">
                <a:latin typeface="Lucida Grande" charset="0"/>
                <a:ea typeface="Lucida Grande" charset="0"/>
                <a:cs typeface="Lucida Grande" charset="0"/>
              </a:rPr>
              <a:t>SP:e-tStar-200</a:t>
            </a:r>
            <a:r>
              <a:rPr lang="en-GB" sz="1200" dirty="0" smtClean="0">
                <a:latin typeface="Lucida Grande" charset="0"/>
                <a:ea typeface="Lucida Grande" charset="0"/>
                <a:cs typeface="Lucida Grande" charset="0"/>
              </a:rPr>
              <a:t> on side bar, like previously for the </a:t>
            </a:r>
            <a:r>
              <a:rPr lang="en-GB" sz="1200" i="1" dirty="0" err="1" smtClean="0">
                <a:latin typeface="Lucida Grande" charset="0"/>
                <a:ea typeface="Lucida Grande" charset="0"/>
                <a:cs typeface="Lucida Grande" charset="0"/>
              </a:rPr>
              <a:t>SP:free-tStar</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a:t>
            </a:r>
            <a:r>
              <a:rPr lang="en-GB" sz="1200" dirty="0" smtClean="0">
                <a:latin typeface="Lucida Grande" charset="0"/>
                <a:ea typeface="Lucida Grande" charset="0"/>
                <a:cs typeface="Lucida Grande" charset="0"/>
              </a:rPr>
              <a:t>click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“PL:Tstar-2:00eq.2</a:t>
            </a:r>
          </a:p>
          <a:p>
            <a:pPr>
              <a:lnSpc>
                <a:spcPct val="150000"/>
              </a:lnSpc>
            </a:pPr>
            <a:r>
              <a:rPr lang="en-GB" sz="1200" dirty="0" smtClean="0">
                <a:latin typeface="Lucida Grande" charset="0"/>
                <a:ea typeface="Lucida Grande" charset="0"/>
                <a:cs typeface="Lucida Grande" charset="0"/>
              </a:rPr>
              <a:t>A </a:t>
            </a:r>
            <a:r>
              <a:rPr lang="en-GB" sz="1200" dirty="0">
                <a:latin typeface="Lucida Grande" charset="0"/>
                <a:ea typeface="Lucida Grande" charset="0"/>
                <a:cs typeface="Lucida Grande" charset="0"/>
              </a:rPr>
              <a:t>new popup will </a:t>
            </a:r>
            <a:r>
              <a:rPr lang="en-GB" sz="1200" dirty="0" smtClean="0">
                <a:latin typeface="Lucida Grande" charset="0"/>
                <a:ea typeface="Lucida Grande" charset="0"/>
                <a:cs typeface="Lucida Grande" charset="0"/>
              </a:rPr>
              <a:t>open.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a:t>
            </a:r>
            <a:r>
              <a:rPr lang="en-GB" sz="1200" dirty="0" smtClean="0">
                <a:latin typeface="Lucida Grande" charset="0"/>
                <a:ea typeface="Lucida Grande" charset="0"/>
                <a:cs typeface="Lucida Grande" charset="0"/>
              </a:rPr>
              <a:t>symbols. Close the popup.</a:t>
            </a:r>
          </a:p>
          <a:p>
            <a:pPr>
              <a:lnSpc>
                <a:spcPct val="150000"/>
              </a:lnSpc>
            </a:pPr>
            <a:r>
              <a:rPr lang="en-GB" sz="1200" dirty="0" smtClean="0">
                <a:latin typeface="Lucida Grande" charset="0"/>
                <a:ea typeface="Lucida Grande" charset="0"/>
                <a:cs typeface="Lucida Grande" charset="0"/>
              </a:rPr>
              <a:t>Tip: use the same colour as the spectrum contours. </a:t>
            </a:r>
            <a:endParaRPr lang="en-GB" sz="1200" dirty="0">
              <a:latin typeface="Lucida Grande" charset="0"/>
              <a:ea typeface="Lucida Grande" charset="0"/>
              <a:cs typeface="Lucida Grande" charset="0"/>
            </a:endParaRP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Delete </a:t>
            </a:r>
            <a:r>
              <a:rPr lang="en-GB" sz="1200" b="1" dirty="0">
                <a:latin typeface="Lucida Grande" charset="0"/>
                <a:ea typeface="Lucida Grande" charset="0"/>
                <a:cs typeface="Lucida Grande" charset="0"/>
              </a:rPr>
              <a:t>“</a:t>
            </a:r>
            <a:r>
              <a:rPr lang="en-GB" sz="1200" b="1" dirty="0" smtClean="0">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Tstar-2:00eq.1</a:t>
            </a:r>
            <a:r>
              <a:rPr lang="en-GB" sz="1200" b="1" dirty="0" smtClean="0">
                <a:latin typeface="Lucida Grande" charset="0"/>
                <a:ea typeface="Lucida Grande" charset="0"/>
                <a:cs typeface="Lucida Grande" charset="0"/>
              </a:rPr>
              <a:t>” </a:t>
            </a:r>
            <a:r>
              <a:rPr lang="en-GB" sz="1200" b="1" dirty="0">
                <a:latin typeface="Lucida Grande" charset="0"/>
                <a:ea typeface="Lucida Grande" charset="0"/>
                <a:cs typeface="Lucida Grande" charset="0"/>
              </a:rPr>
              <a:t>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smtClean="0">
                <a:latin typeface="Lucida Grande" charset="0"/>
                <a:ea typeface="Lucida Grande" charset="0"/>
                <a:cs typeface="Lucida Grande" charset="0"/>
              </a:rPr>
              <a:t>then </a:t>
            </a:r>
            <a:r>
              <a:rPr lang="en-US" sz="1200" dirty="0">
                <a:latin typeface="Lucida Grande" charset="0"/>
                <a:ea typeface="Lucida Grande" charset="0"/>
                <a:cs typeface="Lucida Grande" charset="0"/>
              </a:rPr>
              <a:t>click delete</a:t>
            </a:r>
            <a:r>
              <a:rPr lang="en-GB" sz="1200" dirty="0">
                <a:latin typeface="Lucida Grande" charset="0"/>
                <a:ea typeface="Lucida Grande" charset="0"/>
                <a:cs typeface="Lucida Grande" charset="0"/>
              </a:rPr>
              <a:t>.</a:t>
            </a: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smtClean="0">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Tstar-2:00eq.1</a:t>
            </a:r>
            <a:endParaRPr lang="en-GB" sz="1600" b="1" dirty="0" smtClean="0"/>
          </a:p>
          <a:p>
            <a:r>
              <a:rPr lang="en-GB" sz="1600" b="1" dirty="0" smtClean="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smtClean="0">
                <a:solidFill>
                  <a:srgbClr val="002060"/>
                </a:solidFill>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Tstar-2:00eq.2</a:t>
            </a:r>
            <a:endParaRPr lang="en-GB" sz="1600" b="1" dirty="0" smtClean="0"/>
          </a:p>
          <a:p>
            <a:r>
              <a:rPr lang="en-GB" sz="1600" b="1" dirty="0" smtClean="0"/>
              <a:t>Double click To change colours</a:t>
            </a:r>
            <a:endParaRPr lang="en-GB" sz="1600" b="1" dirty="0"/>
          </a:p>
        </p:txBody>
      </p:sp>
      <p:sp>
        <p:nvSpPr>
          <p:cNvPr id="4" name="Slide Number Placeholder 3"/>
          <p:cNvSpPr>
            <a:spLocks noGrp="1"/>
          </p:cNvSpPr>
          <p:nvPr>
            <p:ph type="sldNum" sz="quarter" idx="12"/>
          </p:nvPr>
        </p:nvSpPr>
        <p:spPr/>
        <p:txBody>
          <a:bodyPr/>
          <a:lstStyle/>
          <a:p>
            <a:fld id="{EAB789F6-3BD3-1645-B8E5-7AE28DC0F5BB}" type="slidenum">
              <a:rPr lang="en-US" smtClean="0"/>
              <a:t>8</a:t>
            </a:fld>
            <a:endParaRPr lang="en-US"/>
          </a:p>
        </p:txBody>
      </p:sp>
    </p:spTree>
    <p:extLst>
      <p:ext uri="{BB962C8B-B14F-4D97-AF65-F5344CB8AC3E}">
        <p14:creationId xmlns:p14="http://schemas.microsoft.com/office/powerpoint/2010/main" val="260513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a:t>
            </a:r>
            <a:r>
              <a:rPr lang="en-GB" sz="1200" dirty="0" smtClean="0">
                <a:latin typeface="Lucida Grande" charset="0"/>
                <a:ea typeface="Lucida Grande" charset="0"/>
                <a:cs typeface="Lucida Grande" charset="0"/>
              </a:rPr>
              <a:t>menu </a:t>
            </a:r>
            <a:r>
              <a:rPr lang="en-GB" sz="1200" i="1" dirty="0" smtClean="0">
                <a:latin typeface="Lucida Grande" charset="0"/>
                <a:ea typeface="Lucida Grande" charset="0"/>
                <a:cs typeface="Lucida Grande" charset="0"/>
              </a:rPr>
              <a:t>-&gt;</a:t>
            </a:r>
            <a:r>
              <a:rPr lang="en-GB" sz="1200" dirty="0" smtClean="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view -&gt; </a:t>
            </a:r>
            <a:r>
              <a:rPr lang="en-GB" sz="1200" i="1" dirty="0">
                <a:latin typeface="Lucida Grande" charset="0"/>
                <a:ea typeface="Lucida Grande" charset="0"/>
                <a:cs typeface="Lucida Grande" charset="0"/>
              </a:rPr>
              <a:t>Peak </a:t>
            </a:r>
            <a:r>
              <a:rPr lang="en-GB" sz="1200" i="1" dirty="0" smtClean="0">
                <a:latin typeface="Lucida Grande" charset="0"/>
                <a:ea typeface="Lucida Grande" charset="0"/>
                <a:cs typeface="Lucida Grande" charset="0"/>
              </a:rPr>
              <a:t>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Tstar-2:00eq.2</a:t>
            </a:r>
            <a:r>
              <a:rPr lang="en-US"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smtClean="0">
                <a:solidFill>
                  <a:srgbClr val="002060"/>
                </a:solidFill>
                <a:latin typeface="Lucida Grande" charset="0"/>
                <a:ea typeface="Lucida Grande" charset="0"/>
                <a:cs typeface="Lucida Grande" charset="0"/>
              </a:rPr>
              <a:t>PL:</a:t>
            </a:r>
            <a:r>
              <a:rPr lang="en-US" sz="1400" b="1" dirty="0" smtClean="0">
                <a:latin typeface="Lucida Grande" charset="0"/>
                <a:ea typeface="Lucida Grande" charset="0"/>
                <a:cs typeface="Lucida Grande" charset="0"/>
              </a:rPr>
              <a:t>Tstar-200eq.2</a:t>
            </a:r>
            <a:endParaRPr lang="en-GB" sz="14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9277</TotalTime>
  <Words>1471</Words>
  <Application>Microsoft Macintosh PowerPoint</Application>
  <PresentationFormat>Widescreen</PresentationFormat>
  <Paragraphs>268</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ArialUnicodeMS</vt:lpstr>
      <vt:lpstr>Calibri</vt:lpstr>
      <vt:lpstr>Calibri Light</vt:lpstr>
      <vt:lpstr>Helvetica</vt:lpstr>
      <vt:lpstr>Helvetica-Bold</vt:lpstr>
      <vt:lpstr>Lucida 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199</cp:revision>
  <cp:lastPrinted>2018-09-03T15:12:02Z</cp:lastPrinted>
  <dcterms:created xsi:type="dcterms:W3CDTF">2017-10-30T08:34:43Z</dcterms:created>
  <dcterms:modified xsi:type="dcterms:W3CDTF">2018-09-03T18:26:34Z</dcterms:modified>
</cp:coreProperties>
</file>